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3" r:id="rId1"/>
  </p:sldMasterIdLst>
  <p:notesMasterIdLst>
    <p:notesMasterId r:id="rId16"/>
  </p:notesMasterIdLst>
  <p:handoutMasterIdLst>
    <p:handoutMasterId r:id="rId17"/>
  </p:handoutMasterIdLst>
  <p:sldIdLst>
    <p:sldId id="293" r:id="rId2"/>
    <p:sldId id="260" r:id="rId3"/>
    <p:sldId id="261" r:id="rId4"/>
    <p:sldId id="294" r:id="rId5"/>
    <p:sldId id="295" r:id="rId6"/>
    <p:sldId id="302" r:id="rId7"/>
    <p:sldId id="296" r:id="rId8"/>
    <p:sldId id="297" r:id="rId9"/>
    <p:sldId id="298" r:id="rId10"/>
    <p:sldId id="304" r:id="rId11"/>
    <p:sldId id="299" r:id="rId12"/>
    <p:sldId id="303" r:id="rId13"/>
    <p:sldId id="300" r:id="rId14"/>
    <p:sldId id="301" r:id="rId15"/>
  </p:sldIdLst>
  <p:sldSz cx="12190413" cy="6859588"/>
  <p:notesSz cx="6858000" cy="9144000"/>
  <p:custDataLst>
    <p:tags r:id="rId18"/>
  </p:custDataLst>
  <p:defaultTextStyle>
    <a:defPPr>
      <a:defRPr lang="en-US"/>
    </a:defPPr>
    <a:lvl1pPr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1pPr>
    <a:lvl2pPr marL="457189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2pPr>
    <a:lvl3pPr marL="914377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3pPr>
    <a:lvl4pPr marL="1371566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4pPr>
    <a:lvl5pPr marL="1828754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9">
          <p15:clr>
            <a:srgbClr val="A4A3A4"/>
          </p15:clr>
        </p15:guide>
        <p15:guide id="2" orient="horz" pos="2696">
          <p15:clr>
            <a:srgbClr val="A4A3A4"/>
          </p15:clr>
        </p15:guide>
        <p15:guide id="3" orient="horz" pos="1682">
          <p15:clr>
            <a:srgbClr val="A4A3A4"/>
          </p15:clr>
        </p15:guide>
        <p15:guide id="4" orient="horz" pos="1790">
          <p15:clr>
            <a:srgbClr val="A4A3A4"/>
          </p15:clr>
        </p15:guide>
        <p15:guide id="5" orient="horz" pos="1360">
          <p15:clr>
            <a:srgbClr val="A4A3A4"/>
          </p15:clr>
        </p15:guide>
        <p15:guide id="6" pos="2934">
          <p15:clr>
            <a:srgbClr val="A4A3A4"/>
          </p15:clr>
        </p15:guide>
        <p15:guide id="7" pos="5375">
          <p15:clr>
            <a:srgbClr val="A4A3A4"/>
          </p15:clr>
        </p15:guide>
        <p15:guide id="8" pos="4099">
          <p15:clr>
            <a:srgbClr val="A4A3A4"/>
          </p15:clr>
        </p15:guide>
        <p15:guide id="9" pos="4208">
          <p15:clr>
            <a:srgbClr val="A4A3A4"/>
          </p15:clr>
        </p15:guide>
        <p15:guide id="10" pos="2826">
          <p15:clr>
            <a:srgbClr val="A4A3A4"/>
          </p15:clr>
        </p15:guide>
        <p15:guide id="11" pos="386">
          <p15:clr>
            <a:srgbClr val="A4A3A4"/>
          </p15:clr>
        </p15:guide>
        <p15:guide id="12" orient="horz" pos="1039">
          <p15:clr>
            <a:srgbClr val="A4A3A4"/>
          </p15:clr>
        </p15:guide>
        <p15:guide id="13" orient="horz" pos="3595">
          <p15:clr>
            <a:srgbClr val="A4A3A4"/>
          </p15:clr>
        </p15:guide>
        <p15:guide id="14" orient="horz" pos="2243">
          <p15:clr>
            <a:srgbClr val="A4A3A4"/>
          </p15:clr>
        </p15:guide>
        <p15:guide id="15" orient="horz" pos="2387">
          <p15:clr>
            <a:srgbClr val="A4A3A4"/>
          </p15:clr>
        </p15:guide>
        <p15:guide id="16" orient="horz" pos="1814">
          <p15:clr>
            <a:srgbClr val="A4A3A4"/>
          </p15:clr>
        </p15:guide>
        <p15:guide id="17" pos="3911">
          <p15:clr>
            <a:srgbClr val="A4A3A4"/>
          </p15:clr>
        </p15:guide>
        <p15:guide id="18" pos="7166">
          <p15:clr>
            <a:srgbClr val="A4A3A4"/>
          </p15:clr>
        </p15:guide>
        <p15:guide id="19" pos="5465">
          <p15:clr>
            <a:srgbClr val="A4A3A4"/>
          </p15:clr>
        </p15:guide>
        <p15:guide id="20" pos="5610">
          <p15:clr>
            <a:srgbClr val="A4A3A4"/>
          </p15:clr>
        </p15:guide>
        <p15:guide id="21" pos="3768">
          <p15:clr>
            <a:srgbClr val="A4A3A4"/>
          </p15:clr>
        </p15:guide>
        <p15:guide id="22" pos="5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7" autoAdjust="0"/>
    <p:restoredTop sz="90057" autoAdjust="0"/>
  </p:normalViewPr>
  <p:slideViewPr>
    <p:cSldViewPr>
      <p:cViewPr varScale="1">
        <p:scale>
          <a:sx n="98" d="100"/>
          <a:sy n="98" d="100"/>
        </p:scale>
        <p:origin x="1122" y="84"/>
      </p:cViewPr>
      <p:guideLst>
        <p:guide orient="horz" pos="779"/>
        <p:guide orient="horz" pos="2696"/>
        <p:guide orient="horz" pos="1682"/>
        <p:guide orient="horz" pos="1790"/>
        <p:guide orient="horz" pos="1360"/>
        <p:guide pos="2934"/>
        <p:guide pos="5375"/>
        <p:guide pos="4099"/>
        <p:guide pos="4208"/>
        <p:guide pos="2826"/>
        <p:guide pos="386"/>
        <p:guide orient="horz" pos="1039"/>
        <p:guide orient="horz" pos="3595"/>
        <p:guide orient="horz" pos="2243"/>
        <p:guide orient="horz" pos="2387"/>
        <p:guide orient="horz" pos="1814"/>
        <p:guide pos="3911"/>
        <p:guide pos="7166"/>
        <p:guide pos="5465"/>
        <p:guide pos="5610"/>
        <p:guide pos="3768"/>
        <p:guide pos="51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10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7588AC-F512-4847-9233-601F4B16DDF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4145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5B7C09-5A60-450F-8B1D-B16CDE8563A2}" type="datetime1">
              <a:rPr lang="nb-NO" noProof="0" smtClean="0"/>
              <a:pPr/>
              <a:t>06.11.2017</a:t>
            </a:fld>
            <a:endParaRPr lang="nb-NO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F2F6E2-CA2D-40A7-8BE4-C30E5CF2054D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653467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ＭＳ Ｐゴシック" pitchFamily="-111" charset="-128"/>
      </a:defRPr>
    </a:lvl1pPr>
    <a:lvl2pPr marL="457189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2pPr>
    <a:lvl3pPr marL="914377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3pPr>
    <a:lvl4pPr marL="1371566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4pPr>
    <a:lvl5pPr marL="1828754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nb-NO" noProof="0" smtClean="0"/>
              <a:pPr/>
              <a:t>1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383419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</a:t>
            </a:r>
          </a:p>
        </p:txBody>
      </p:sp>
    </p:spTree>
    <p:extLst>
      <p:ext uri="{BB962C8B-B14F-4D97-AF65-F5344CB8AC3E}">
        <p14:creationId xmlns:p14="http://schemas.microsoft.com/office/powerpoint/2010/main" val="316691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nb-NO" noProof="0" dirty="0"/>
              <a:t>Content slide, </a:t>
            </a:r>
            <a:r>
              <a:rPr lang="nb-NO" noProof="0" dirty="0" err="1"/>
              <a:t>two</a:t>
            </a:r>
            <a:r>
              <a:rPr lang="nb-NO" noProof="0" dirty="0"/>
              <a:t> </a:t>
            </a:r>
            <a:r>
              <a:rPr lang="nb-NO" noProof="0" dirty="0" err="1"/>
              <a:t>columns</a:t>
            </a:r>
            <a:r>
              <a:rPr lang="nb-NO" noProof="0" dirty="0"/>
              <a:t> </a:t>
            </a:r>
            <a:r>
              <a:rPr lang="nb-NO" noProof="0" dirty="0" err="1"/>
              <a:t>with</a:t>
            </a:r>
            <a:r>
              <a:rPr lang="nb-NO" noProof="0" dirty="0"/>
              <a:t> image. Image </a:t>
            </a:r>
            <a:r>
              <a:rPr lang="nb-NO" noProof="0" dirty="0" err="1"/>
              <a:t>size</a:t>
            </a:r>
            <a:r>
              <a:rPr lang="nb-NO" noProof="0" dirty="0"/>
              <a:t>: 8,46 cm x 10,76 cm </a:t>
            </a:r>
            <a:r>
              <a:rPr lang="nb-NO" baseline="0" noProof="0" dirty="0"/>
              <a:t>or 320 x 407 </a:t>
            </a:r>
            <a:r>
              <a:rPr lang="nb-NO" baseline="0" noProof="0" dirty="0" err="1"/>
              <a:t>pixels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0919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_ramboll"/>
          <p:cNvSpPr>
            <a:spLocks noChangeAspect="1"/>
          </p:cNvSpPr>
          <p:nvPr userDrawn="1"/>
        </p:nvSpPr>
        <p:spPr>
          <a:xfrm>
            <a:off x="849490" y="6159826"/>
            <a:ext cx="1127971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Logo_ramboll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0" y="6159826"/>
            <a:ext cx="1220064" cy="255600"/>
          </a:xfrm>
          <a:prstGeom prst="rect">
            <a:avLst/>
          </a:prstGeom>
        </p:spPr>
      </p:pic>
      <p:pic>
        <p:nvPicPr>
          <p:cNvPr id="4" name="Logo_ramboll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0" y="6159826"/>
            <a:ext cx="1220064" cy="255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815308" y="257164"/>
            <a:ext cx="10560296" cy="681548"/>
          </a:xfrm>
        </p:spPr>
        <p:txBody>
          <a:bodyPr tIns="0" anchor="b" anchorCtr="0"/>
          <a:lstStyle>
            <a:lvl1pPr>
              <a:defRPr sz="4300" cap="all" baseline="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27655" name="Subtit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15308" y="943418"/>
            <a:ext cx="10559797" cy="1753006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300" b="1" cap="all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subtitle</a:t>
            </a:r>
            <a:r>
              <a:rPr lang="nb-NO" noProof="0" dirty="0"/>
              <a:t> style</a:t>
            </a:r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nb-NO" sz="800" b="0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03.11.2017</a:t>
            </a:r>
            <a:endParaRPr kumimoji="0" lang="nb-NO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nb-NO" sz="800" b="0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Byutvikling - fornying og (re)vitalisering av sentrum</a:t>
            </a:r>
            <a:endParaRPr kumimoji="0" lang="nb-NO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4395" y="6284782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0299" y="1645583"/>
            <a:ext cx="5165304" cy="1914418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10299" y="3791828"/>
            <a:ext cx="5165304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448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0299" y="1645583"/>
            <a:ext cx="5165304" cy="1914418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10300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905774" y="3791828"/>
            <a:ext cx="2465490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981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05875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10300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10300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905875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90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3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10300" y="3791828"/>
            <a:ext cx="2465388" cy="1006436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210300" y="4798264"/>
            <a:ext cx="2465388" cy="908533"/>
          </a:xfrm>
        </p:spPr>
        <p:txBody>
          <a:bodyPr lIns="0" anchor="b" anchorCtr="0"/>
          <a:lstStyle>
            <a:lvl1pPr marL="0" indent="0" algn="r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 algn="r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05875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10300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905875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10300" y="1648208"/>
            <a:ext cx="2465388" cy="1911793"/>
          </a:xfrm>
        </p:spPr>
        <p:txBody>
          <a:bodyPr lIns="0"/>
          <a:lstStyle>
            <a:lvl1pPr marL="0" indent="0" algn="r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 algn="r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210300" y="3791828"/>
            <a:ext cx="2465388" cy="1914969"/>
          </a:xfrm>
        </p:spPr>
        <p:txBody>
          <a:bodyPr lIns="0"/>
          <a:lstStyle>
            <a:lvl1pPr marL="0" indent="0" algn="r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 algn="r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905875" y="3791827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ysClr val="windowText" lastClr="000000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05875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6927" y="1648207"/>
            <a:ext cx="10554335" cy="4058590"/>
          </a:xfrm>
        </p:spPr>
        <p:txBody>
          <a:bodyPr l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349" y="0"/>
            <a:ext cx="6078853" cy="342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2"/>
          <p:cNvSpPr txBox="1">
            <a:spLocks noChangeArrowheads="1"/>
          </p:cNvSpPr>
          <p:nvPr userDrawn="1"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 err="1"/>
              <a:t>Keyword</a:t>
            </a:r>
            <a:r>
              <a:rPr lang="nb-NO" dirty="0"/>
              <a:t> slide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13" cy="6859588"/>
          </a:xfrm>
          <a:noFill/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8" y="452543"/>
            <a:ext cx="10558675" cy="1056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, Title and 3 transparent fac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noFill/>
        </p:spPr>
        <p:txBody>
          <a:bodyPr tIns="36000" anchor="t" anchorCtr="0"/>
          <a:lstStyle>
            <a:lvl1pPr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Insert picture: Click ‘Insert’ tab in Top Ribbon, Click ‘Picture’, Select the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8" y="452543"/>
            <a:ext cx="10558675" cy="1056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17562" y="2320796"/>
            <a:ext cx="3402000" cy="2160000"/>
          </a:xfrm>
          <a:prstGeom prst="roundRect">
            <a:avLst>
              <a:gd name="adj" fmla="val 7802"/>
            </a:avLst>
          </a:prstGeom>
          <a:blipFill>
            <a:blip r:embed="rId2"/>
            <a:stretch>
              <a:fillRect/>
            </a:stretch>
          </a:blipFill>
        </p:spPr>
        <p:txBody>
          <a:bodyPr lIns="144000" tIns="90000" rIns="144000" bIns="90000"/>
          <a:lstStyle>
            <a:lvl1pPr marL="0" indent="0"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252000">
              <a:defRPr sz="1600">
                <a:solidFill>
                  <a:schemeClr val="bg1"/>
                </a:solidFill>
              </a:defRPr>
            </a:lvl3pPr>
            <a:lvl4pPr marL="630000" indent="-252000">
              <a:defRPr>
                <a:solidFill>
                  <a:schemeClr val="bg1"/>
                </a:solidFill>
              </a:defRPr>
            </a:lvl4pPr>
            <a:lvl5pPr marL="990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1"/>
          </p:nvPr>
        </p:nvSpPr>
        <p:spPr>
          <a:xfrm>
            <a:off x="11364395" y="7018599"/>
            <a:ext cx="59403" cy="45719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95794" y="2320796"/>
            <a:ext cx="3402000" cy="2160000"/>
          </a:xfrm>
          <a:prstGeom prst="roundRect">
            <a:avLst>
              <a:gd name="adj" fmla="val 7802"/>
            </a:avLst>
          </a:prstGeom>
          <a:blipFill>
            <a:blip r:embed="rId2"/>
            <a:stretch>
              <a:fillRect/>
            </a:stretch>
          </a:blipFill>
        </p:spPr>
        <p:txBody>
          <a:bodyPr lIns="144000" tIns="90000" rIns="144000" bIns="90000"/>
          <a:lstStyle>
            <a:lvl1pPr marL="0" indent="0"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252000">
              <a:defRPr sz="1600">
                <a:solidFill>
                  <a:schemeClr val="bg1"/>
                </a:solidFill>
              </a:defRPr>
            </a:lvl3pPr>
            <a:lvl4pPr marL="630000" indent="-252000">
              <a:defRPr>
                <a:solidFill>
                  <a:schemeClr val="bg1"/>
                </a:solidFill>
              </a:defRPr>
            </a:lvl4pPr>
            <a:lvl5pPr marL="990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974025" y="2320796"/>
            <a:ext cx="3402000" cy="2160000"/>
          </a:xfrm>
          <a:prstGeom prst="roundRect">
            <a:avLst>
              <a:gd name="adj" fmla="val 7802"/>
            </a:avLst>
          </a:prstGeom>
          <a:blipFill>
            <a:blip r:embed="rId2"/>
            <a:stretch>
              <a:fillRect/>
            </a:stretch>
          </a:blipFill>
        </p:spPr>
        <p:txBody>
          <a:bodyPr lIns="144000" tIns="90000" rIns="144000" bIns="90000"/>
          <a:lstStyle>
            <a:lvl1pPr marL="0" indent="0"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252000">
              <a:defRPr sz="1600">
                <a:solidFill>
                  <a:schemeClr val="bg1"/>
                </a:solidFill>
              </a:defRPr>
            </a:lvl3pPr>
            <a:lvl4pPr marL="630000" indent="-252000">
              <a:defRPr>
                <a:solidFill>
                  <a:schemeClr val="bg1"/>
                </a:solidFill>
              </a:defRPr>
            </a:lvl4pPr>
            <a:lvl5pPr marL="990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089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8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9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noFill/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Insert picture: Click ‘Insert’ tab in Top Ribbon, Click ‘Picture’, Select the picture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_ramboll"/>
          <p:cNvSpPr>
            <a:spLocks noChangeAspect="1"/>
          </p:cNvSpPr>
          <p:nvPr userDrawn="1"/>
        </p:nvSpPr>
        <p:spPr>
          <a:xfrm>
            <a:off x="817201" y="6159600"/>
            <a:ext cx="1128381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" name="Logo_ramboll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1" y="6159600"/>
            <a:ext cx="1220064" cy="2556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13" cy="2878805"/>
          </a:xfrm>
          <a:noFill/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815308" y="3141695"/>
            <a:ext cx="10560295" cy="658454"/>
          </a:xfrm>
        </p:spPr>
        <p:txBody>
          <a:bodyPr tIns="0" anchor="b" anchorCtr="0"/>
          <a:lstStyle>
            <a:lvl1pPr>
              <a:defRPr sz="4300" cap="all" baseline="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27655" name="Subtit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15308" y="3798879"/>
            <a:ext cx="10560296" cy="1753006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300" b="1" cap="all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subtitle</a:t>
            </a:r>
            <a:r>
              <a:rPr lang="nb-NO" noProof="0" dirty="0"/>
              <a:t> style</a:t>
            </a:r>
          </a:p>
        </p:txBody>
      </p:sp>
      <p:sp>
        <p:nvSpPr>
          <p:cNvPr id="9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nb-NO" sz="800" b="0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03.11.2017</a:t>
            </a:r>
            <a:endParaRPr kumimoji="0" lang="nb-NO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nb-NO" sz="800" b="0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Byutvikling - fornying og (re)vitalisering av sentrum</a:t>
            </a:r>
            <a:endParaRPr kumimoji="0" lang="nb-NO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4395" y="6284782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816927" y="452544"/>
            <a:ext cx="10558676" cy="1196721"/>
          </a:xfrm>
        </p:spPr>
        <p:txBody>
          <a:bodyPr tIns="0"/>
          <a:lstStyle>
            <a:lvl1pPr>
              <a:defRPr sz="3200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nb-NO" sz="8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03.11.2017</a:t>
            </a:r>
            <a:endParaRPr kumimoji="0" lang="nb-NO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nb-NO" sz="8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Byutvikling - fornying og (re)vitalisering av sentrum</a:t>
            </a:r>
            <a:endParaRPr kumimoji="0" lang="nb-NO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Logo_ramboll_white"/>
          <p:cNvSpPr>
            <a:spLocks noChangeAspect="1"/>
          </p:cNvSpPr>
          <p:nvPr userDrawn="1"/>
        </p:nvSpPr>
        <p:spPr>
          <a:xfrm>
            <a:off x="817200" y="6159600"/>
            <a:ext cx="1130538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Logo_ramboll_white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0" y="6159600"/>
            <a:ext cx="1220064" cy="2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927" y="1645033"/>
            <a:ext cx="10558676" cy="4063354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308" y="1645033"/>
            <a:ext cx="5165613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09492" y="1645581"/>
            <a:ext cx="5166111" cy="4061740"/>
          </a:xfrm>
          <a:noFill/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96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7" y="3317933"/>
            <a:ext cx="4887316" cy="1072190"/>
          </a:xfrm>
        </p:spPr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6210299" y="3377581"/>
            <a:ext cx="5165304" cy="2333340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1" name="Picture Placeholder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0413" cy="2878805"/>
          </a:xfrm>
          <a:noFill/>
          <a:ln>
            <a:noFill/>
          </a:ln>
        </p:spPr>
        <p:txBody>
          <a:bodyPr tIns="936000" anchor="ctr" anchorCtr="1"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079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9" y="1645033"/>
            <a:ext cx="516530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0300" y="1645034"/>
            <a:ext cx="5165302" cy="1914966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0299" y="3791827"/>
            <a:ext cx="5165304" cy="1914969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0299" y="1645583"/>
            <a:ext cx="5165304" cy="1914418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_ramboll"/>
          <p:cNvSpPr>
            <a:spLocks noChangeAspect="1"/>
          </p:cNvSpPr>
          <p:nvPr/>
        </p:nvSpPr>
        <p:spPr>
          <a:xfrm>
            <a:off x="817201" y="6159600"/>
            <a:ext cx="1128381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" name="Logo_ramboll_bmkArt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1" y="6159600"/>
            <a:ext cx="1220064" cy="255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16927" y="452543"/>
            <a:ext cx="10559098" cy="7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nb-NO" noProof="0" dirty="0"/>
              <a:t>Presentation </a:t>
            </a:r>
            <a:r>
              <a:rPr lang="nb-NO" noProof="0" dirty="0" err="1"/>
              <a:t>title</a:t>
            </a:r>
            <a:br>
              <a:rPr lang="nb-NO" noProof="0" dirty="0"/>
            </a:br>
            <a:r>
              <a:rPr lang="nb-NO" noProof="0" dirty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4395" y="6282000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6927" y="1648207"/>
            <a:ext cx="10558676" cy="406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7" name="SD_FLD_DocumentDate"/>
          <p:cNvSpPr txBox="1"/>
          <p:nvPr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nb-NO" sz="800" b="0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03.11.2017</a:t>
            </a:r>
            <a:endParaRPr kumimoji="0" lang="nb-NO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SD_FLD_Name"/>
          <p:cNvSpPr txBox="1"/>
          <p:nvPr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nb-NO" sz="800" b="0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Byutvikling - fornying og (re)vitalisering av sentrum</a:t>
            </a:r>
            <a:endParaRPr kumimoji="0" lang="nb-NO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7" r:id="rId3"/>
    <p:sldLayoutId id="2147483761" r:id="rId4"/>
    <p:sldLayoutId id="2147483762" r:id="rId5"/>
    <p:sldLayoutId id="2147483738" r:id="rId6"/>
    <p:sldLayoutId id="2147483739" r:id="rId7"/>
    <p:sldLayoutId id="2147483741" r:id="rId8"/>
    <p:sldLayoutId id="2147483742" r:id="rId9"/>
    <p:sldLayoutId id="2147483763" r:id="rId10"/>
    <p:sldLayoutId id="2147483764" r:id="rId11"/>
    <p:sldLayoutId id="2147483765" r:id="rId12"/>
    <p:sldLayoutId id="2147483757" r:id="rId13"/>
    <p:sldLayoutId id="2147483758" r:id="rId14"/>
    <p:sldLayoutId id="2147483759" r:id="rId15"/>
    <p:sldLayoutId id="2147483749" r:id="rId16"/>
    <p:sldLayoutId id="2147483760" r:id="rId17"/>
    <p:sldLayoutId id="2147483746" r:id="rId18"/>
    <p:sldLayoutId id="2147483747" r:id="rId19"/>
    <p:sldLayoutId id="2147483748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2400" b="1" kern="1200" cap="all">
          <a:solidFill>
            <a:schemeClr val="tx2"/>
          </a:solidFill>
          <a:latin typeface="Verdana"/>
          <a:ea typeface="ＭＳ Ｐゴシック" pitchFamily="-111" charset="-128"/>
          <a:cs typeface="ＭＳ Ｐゴシック" pitchFamily="-111" charset="-128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252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kern="1200">
          <a:solidFill>
            <a:schemeClr val="tx1"/>
          </a:solidFill>
          <a:latin typeface="Verdana"/>
          <a:ea typeface="ＭＳ Ｐゴシック" pitchFamily="-111" charset="-128"/>
          <a:cs typeface="ＭＳ Ｐゴシック" pitchFamily="-111" charset="-128"/>
        </a:defRPr>
      </a:lvl1pPr>
      <a:lvl2pPr marL="648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6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2pPr>
      <a:lvl3pPr marL="9792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3pPr>
      <a:lvl4pPr marL="1386000" indent="-2844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4pPr>
      <a:lvl5pPr marL="1699200" indent="-2844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4" b="20567"/>
          <a:stretch/>
        </p:blipFill>
        <p:spPr>
          <a:xfrm>
            <a:off x="-57528" y="0"/>
            <a:ext cx="12276612" cy="3717825"/>
          </a:xfr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15308" y="2997746"/>
            <a:ext cx="10560295" cy="658454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Byutvikling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nb-NO" dirty="0"/>
              <a:t>Fornying og (re)vitalisering av sentrum</a:t>
            </a:r>
          </a:p>
          <a:p>
            <a:r>
              <a:rPr lang="nb-NO" sz="2400" dirty="0"/>
              <a:t>(Sett med urbanistens øyne)</a:t>
            </a:r>
          </a:p>
        </p:txBody>
      </p:sp>
    </p:spTree>
    <p:extLst>
      <p:ext uri="{BB962C8B-B14F-4D97-AF65-F5344CB8AC3E}">
        <p14:creationId xmlns:p14="http://schemas.microsoft.com/office/powerpoint/2010/main" val="193636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Byrommets kvaliteter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15308" y="1197546"/>
            <a:ext cx="4559818" cy="4510841"/>
          </a:xfrm>
        </p:spPr>
        <p:txBody>
          <a:bodyPr/>
          <a:lstStyle/>
          <a:p>
            <a:r>
              <a:rPr lang="nb-NO" dirty="0"/>
              <a:t>Områder for barn og lek</a:t>
            </a:r>
          </a:p>
          <a:p>
            <a:endParaRPr lang="nb-NO" dirty="0"/>
          </a:p>
          <a:p>
            <a:r>
              <a:rPr lang="nb-NO" dirty="0"/>
              <a:t>Familien til sentrum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3391805"/>
            <a:ext cx="3740082" cy="2496027"/>
          </a:xfrm>
          <a:prstGeom prst="rect">
            <a:avLst/>
          </a:prstGeom>
        </p:spPr>
      </p:pic>
      <p:pic>
        <p:nvPicPr>
          <p:cNvPr id="3" name="Picture 2" descr="C:\Users\smaosl\Documents\Oppdrag\FrokostmøteArendal2017\newPic_631_jpg_5627594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182" y="3276935"/>
            <a:ext cx="4861670" cy="26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maosl\Documents\Oppdrag\FrokostmøteArendal2017\moss lekeplas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09" y="437407"/>
            <a:ext cx="3997574" cy="266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9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 private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15308" y="1197546"/>
            <a:ext cx="4559818" cy="4510841"/>
          </a:xfrm>
        </p:spPr>
        <p:txBody>
          <a:bodyPr/>
          <a:lstStyle/>
          <a:p>
            <a:r>
              <a:rPr lang="nb-NO" dirty="0"/>
              <a:t>De fleste ønsker og trenger et privat uteoppholdsareal</a:t>
            </a:r>
          </a:p>
          <a:p>
            <a:r>
              <a:rPr lang="nb-NO" dirty="0"/>
              <a:t>Bolighusenes kvalitet – Lydisolasjon </a:t>
            </a:r>
            <a:r>
              <a:rPr lang="nb-NO" dirty="0" err="1"/>
              <a:t>f.eks</a:t>
            </a:r>
            <a:endParaRPr lang="nb-NO" dirty="0"/>
          </a:p>
          <a:p>
            <a:r>
              <a:rPr lang="nb-NO" dirty="0"/>
              <a:t>Det er også viktig å tenke på møtet mellom det private og det offentlige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7"/>
          <a:stretch/>
        </p:blipFill>
        <p:spPr>
          <a:xfrm>
            <a:off x="6694857" y="155261"/>
            <a:ext cx="4957192" cy="2698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57" y="3285778"/>
            <a:ext cx="4563729" cy="2709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54" y="3424412"/>
            <a:ext cx="3852544" cy="257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Familier i sentrum 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15308" y="1053530"/>
            <a:ext cx="4559818" cy="4654857"/>
          </a:xfrm>
        </p:spPr>
        <p:txBody>
          <a:bodyPr/>
          <a:lstStyle/>
          <a:p>
            <a:r>
              <a:rPr lang="nb-NO" dirty="0"/>
              <a:t>Tilrettelegge for flere familier inn i sentrum</a:t>
            </a:r>
          </a:p>
          <a:p>
            <a:r>
              <a:rPr lang="nb-NO" dirty="0"/>
              <a:t>Større leiligheter</a:t>
            </a:r>
          </a:p>
          <a:p>
            <a:r>
              <a:rPr lang="nb-NO" dirty="0"/>
              <a:t>Utforske nye kombinasjoner; leiligheter, </a:t>
            </a:r>
            <a:r>
              <a:rPr lang="nb-NO" dirty="0" err="1"/>
              <a:t>townhouse</a:t>
            </a:r>
            <a:endParaRPr lang="nb-NO" dirty="0"/>
          </a:p>
          <a:p>
            <a:r>
              <a:rPr lang="nb-NO" dirty="0"/>
              <a:t>Trygge og lett tilgjengelige </a:t>
            </a:r>
            <a:r>
              <a:rPr lang="nb-NO" dirty="0" err="1"/>
              <a:t>uteareler</a:t>
            </a:r>
            <a:endParaRPr lang="nb-NO" dirty="0"/>
          </a:p>
          <a:p>
            <a:r>
              <a:rPr lang="nb-NO" dirty="0"/>
              <a:t>Sentrumsbarnehager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94" y="597519"/>
            <a:ext cx="4476392" cy="2996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3841678"/>
            <a:ext cx="3970412" cy="2064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94" y="3869762"/>
            <a:ext cx="3828678" cy="20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6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Aktive 1.etasjer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15308" y="1053530"/>
            <a:ext cx="4559818" cy="4654857"/>
          </a:xfrm>
        </p:spPr>
        <p:txBody>
          <a:bodyPr/>
          <a:lstStyle/>
          <a:p>
            <a:r>
              <a:rPr lang="nb-NO" dirty="0"/>
              <a:t>Liv i gatene: Legge til rette for og initiere/</a:t>
            </a:r>
            <a:r>
              <a:rPr lang="nb-NO" dirty="0" err="1"/>
              <a:t>fasilitere</a:t>
            </a:r>
            <a:r>
              <a:rPr lang="nb-NO" dirty="0"/>
              <a:t> arrangementer, markeder, kunst i det offentlige rom</a:t>
            </a:r>
          </a:p>
          <a:p>
            <a:endParaRPr lang="nb-NO" dirty="0"/>
          </a:p>
          <a:p>
            <a:r>
              <a:rPr lang="nb-NO" dirty="0"/>
              <a:t>Handel alene redder ikke sentrum</a:t>
            </a:r>
          </a:p>
          <a:p>
            <a:endParaRPr lang="nb-NO" dirty="0"/>
          </a:p>
          <a:p>
            <a:r>
              <a:rPr lang="nb-NO" dirty="0"/>
              <a:t>Småindustri, håndverk, produksjon i den tette byen</a:t>
            </a:r>
          </a:p>
        </p:txBody>
      </p:sp>
      <p:pic>
        <p:nvPicPr>
          <p:cNvPr id="2050" name="Picture 2" descr="C:\Users\smaosl\Documents\Oppdrag\FrokostmøteArendal2017\jan-gehl-cities-for-people-farm1-flick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70" y="477467"/>
            <a:ext cx="4810976" cy="20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7" y="4132685"/>
            <a:ext cx="4464495" cy="1868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41" y="2705603"/>
            <a:ext cx="5065305" cy="336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9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Levende lokaler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15308" y="1053530"/>
            <a:ext cx="4265397" cy="4654857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Utviklingsselskap for sentrum – Samarbeid mellom gårdeiere, kommunen og næringsdrivende</a:t>
            </a:r>
          </a:p>
          <a:p>
            <a:endParaRPr lang="nb-NO" dirty="0"/>
          </a:p>
          <a:p>
            <a:r>
              <a:rPr lang="nb-NO" dirty="0"/>
              <a:t>Arendal By AS: En sentral medspiller i langsiktig utvikling for byen.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05" y="405458"/>
            <a:ext cx="7106072" cy="279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06" y="3641174"/>
            <a:ext cx="5331346" cy="24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6928" y="1645033"/>
            <a:ext cx="5265980" cy="4063354"/>
          </a:xfrm>
        </p:spPr>
        <p:txBody>
          <a:bodyPr/>
          <a:lstStyle/>
          <a:p>
            <a:r>
              <a:rPr lang="nb-NO" dirty="0"/>
              <a:t>Studiet av karakteristikker i samspillet mellom innbyggere i byen med det bygde miljø (bygninger, infrastruktur, transportmidler </a:t>
            </a:r>
            <a:r>
              <a:rPr lang="nb-NO" dirty="0" err="1"/>
              <a:t>osv</a:t>
            </a:r>
            <a:r>
              <a:rPr lang="nb-NO" dirty="0"/>
              <a:t>)</a:t>
            </a:r>
          </a:p>
          <a:p>
            <a:endParaRPr lang="nb-NO" dirty="0"/>
          </a:p>
          <a:p>
            <a:r>
              <a:rPr lang="nb-NO" dirty="0"/>
              <a:t>Urban planning: Fysisk utforming og styring av urbane strukturer</a:t>
            </a:r>
          </a:p>
          <a:p>
            <a:endParaRPr lang="nb-NO" dirty="0"/>
          </a:p>
          <a:p>
            <a:r>
              <a:rPr lang="nb-NO" dirty="0"/>
              <a:t>Urban </a:t>
            </a:r>
            <a:r>
              <a:rPr lang="nb-NO" dirty="0" err="1"/>
              <a:t>sociology</a:t>
            </a:r>
            <a:r>
              <a:rPr lang="nb-NO" dirty="0"/>
              <a:t>: Studiet av urbane liv og kultur</a:t>
            </a:r>
          </a:p>
          <a:p>
            <a:endParaRPr lang="nb-NO" dirty="0"/>
          </a:p>
          <a:p>
            <a:r>
              <a:rPr lang="nb-NO" b="1" i="1" dirty="0"/>
              <a:t>Stedsutforming - Stedsidentitet</a:t>
            </a:r>
          </a:p>
          <a:p>
            <a:endParaRPr lang="nb-N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Urbanisme: Liv, byrom, bygninger</a:t>
            </a:r>
          </a:p>
        </p:txBody>
      </p:sp>
      <p:sp>
        <p:nvSpPr>
          <p:cNvPr id="51207" name="TextBox 6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348" y="0"/>
            <a:ext cx="6080000" cy="34244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07" y="909514"/>
            <a:ext cx="6107506" cy="4581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0391786" y="5229994"/>
            <a:ext cx="1656184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Jan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Gehl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Ingredienser i miksen – Fokus på mennesket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b="1" dirty="0"/>
              <a:t>Mennesker</a:t>
            </a:r>
          </a:p>
          <a:p>
            <a:r>
              <a:rPr lang="nb-NO" dirty="0"/>
              <a:t>Funksjoner</a:t>
            </a:r>
          </a:p>
          <a:p>
            <a:r>
              <a:rPr lang="nb-NO" dirty="0"/>
              <a:t>Destinasjoner</a:t>
            </a:r>
          </a:p>
          <a:p>
            <a:r>
              <a:rPr lang="nb-NO" dirty="0"/>
              <a:t>Forbindelser</a:t>
            </a:r>
          </a:p>
          <a:p>
            <a:endParaRPr lang="nb-NO" dirty="0"/>
          </a:p>
          <a:p>
            <a:r>
              <a:rPr lang="nb-NO" dirty="0"/>
              <a:t>Det som kjennetegner gode urbane steder er </a:t>
            </a:r>
            <a:r>
              <a:rPr lang="nb-NO" b="1" dirty="0"/>
              <a:t>mangfold av funksjoner og innhold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r="836"/>
          <a:stretch>
            <a:fillRect/>
          </a:stretch>
        </p:blipFill>
        <p:spPr/>
      </p:pic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5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Ingredienser i miksen – Fokus på mennesket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15308" y="1645033"/>
            <a:ext cx="9744394" cy="4063354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b-NO" i="1" dirty="0"/>
              <a:t>«Gode offentlige rom er de stedene hvor feiringer holdes, sosiale og økonomiske utvekslinger oppstår, venner løper inn i hverandre, og kulturer blander seg. De er "verandaene" til våre offentlige institusjoner - biblioteker, kulturhus, skoler - hvor vi samhandler med hverandre og myndighetene. Når disse stedene fungerer bra, tjener de som scenen for våre offentlige liv.»</a:t>
            </a:r>
          </a:p>
          <a:p>
            <a:pPr marL="0" indent="0" algn="r">
              <a:lnSpc>
                <a:spcPct val="200000"/>
              </a:lnSpc>
              <a:buNone/>
            </a:pPr>
            <a:r>
              <a:rPr lang="nb-NO" sz="1400" dirty="0"/>
              <a:t>Project for </a:t>
            </a:r>
            <a:r>
              <a:rPr lang="nb-NO" sz="1400" dirty="0" err="1"/>
              <a:t>public</a:t>
            </a:r>
            <a:r>
              <a:rPr lang="nb-NO" sz="1400" dirty="0"/>
              <a:t> </a:t>
            </a:r>
            <a:r>
              <a:rPr lang="nb-NO" sz="1400" dirty="0" err="1"/>
              <a:t>spaces</a:t>
            </a:r>
            <a:endParaRPr lang="nb-NO" sz="1400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802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Mangfold av funksjoner og innhold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15308" y="1125538"/>
            <a:ext cx="5165613" cy="4582849"/>
          </a:xfrm>
        </p:spPr>
        <p:txBody>
          <a:bodyPr/>
          <a:lstStyle/>
          <a:p>
            <a:r>
              <a:rPr lang="nb-NO" dirty="0"/>
              <a:t>Vi trenger mennesker i sentrum</a:t>
            </a:r>
          </a:p>
          <a:p>
            <a:pPr lvl="1"/>
            <a:r>
              <a:rPr lang="nb-NO" dirty="0"/>
              <a:t>Mennesker som bor der</a:t>
            </a:r>
          </a:p>
          <a:p>
            <a:pPr lvl="1"/>
            <a:r>
              <a:rPr lang="nb-NO" dirty="0"/>
              <a:t>Mennesker som jobber der</a:t>
            </a:r>
          </a:p>
          <a:p>
            <a:pPr lvl="1"/>
            <a:r>
              <a:rPr lang="nb-NO" dirty="0"/>
              <a:t>Mennesker som handler der</a:t>
            </a:r>
          </a:p>
          <a:p>
            <a:pPr lvl="1"/>
            <a:r>
              <a:rPr lang="nb-NO" dirty="0"/>
              <a:t>Mennesker som har det gøy og koser seg der</a:t>
            </a:r>
          </a:p>
          <a:p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74" y="3820493"/>
            <a:ext cx="4063260" cy="2112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06" y="3820494"/>
            <a:ext cx="3168352" cy="2112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06" y="3812753"/>
            <a:ext cx="4464496" cy="2120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49" y="909515"/>
            <a:ext cx="4351085" cy="27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Mangfold av funksjoner og innhold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Boliger – For et mangfold av mennesker…inkludert barnefamilier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Næring – også småindustri og håndverk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Institusjoner – Utdanning, kultur</a:t>
            </a:r>
          </a:p>
          <a:p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38" y="981521"/>
            <a:ext cx="4342916" cy="2442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39" y="3636908"/>
            <a:ext cx="4342914" cy="22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Synergier og sameksistens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Sammen kan ingrediensene gi positive synergier = Byliv 24/7</a:t>
            </a:r>
          </a:p>
          <a:p>
            <a:endParaRPr lang="nb-NO" dirty="0"/>
          </a:p>
          <a:p>
            <a:r>
              <a:rPr lang="nb-NO" dirty="0"/>
              <a:t>Samtidig kan det være en utfordring å få de til å sameksistere/harmonere</a:t>
            </a:r>
          </a:p>
          <a:p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87" y="3285778"/>
            <a:ext cx="4607477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70" y="633669"/>
            <a:ext cx="460851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6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Synergier og sameksistens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15308" y="1645033"/>
            <a:ext cx="10464474" cy="4063354"/>
          </a:xfrm>
        </p:spPr>
        <p:txBody>
          <a:bodyPr/>
          <a:lstStyle/>
          <a:p>
            <a:r>
              <a:rPr lang="nb-NO" dirty="0"/>
              <a:t>Det krever gjennomtenkt utforming:</a:t>
            </a:r>
          </a:p>
          <a:p>
            <a:pPr marL="266700" indent="0">
              <a:buNone/>
            </a:pPr>
            <a:r>
              <a:rPr lang="nb-NO" dirty="0"/>
              <a:t>Forskjellige funksjoner har forskjellige behov/krav til kvaliteter; Den enes kvaliteter/behov skal i minst mulig grad gå utover andres kvaliteter.</a:t>
            </a:r>
          </a:p>
          <a:p>
            <a:endParaRPr lang="nb-NO" dirty="0"/>
          </a:p>
          <a:p>
            <a:r>
              <a:rPr lang="nb-NO" dirty="0"/>
              <a:t>Det krever klare rammer/spilleregler som samtidig gir rom for fleksibilitet</a:t>
            </a:r>
          </a:p>
          <a:p>
            <a:endParaRPr lang="nb-NO" dirty="0"/>
          </a:p>
          <a:p>
            <a:r>
              <a:rPr lang="nb-NO" dirty="0"/>
              <a:t>Det krever en del toleranse og forståelse for hver andres behov</a:t>
            </a:r>
          </a:p>
        </p:txBody>
      </p:sp>
    </p:spTree>
    <p:extLst>
      <p:ext uri="{BB962C8B-B14F-4D97-AF65-F5344CB8AC3E}">
        <p14:creationId xmlns:p14="http://schemas.microsoft.com/office/powerpoint/2010/main" val="294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Byrommets kvaliteter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nb-NO" dirty="0"/>
              <a:t>Content slide,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columns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image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698348" y="0"/>
            <a:ext cx="6080000" cy="3424411"/>
            <a:chOff x="12698347" y="0"/>
            <a:chExt cx="6080001" cy="34236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347" y="0"/>
              <a:ext cx="6080001" cy="3423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ontent_slide_two_columns.jpg"/>
            <p:cNvPicPr>
              <a:picLocks noChangeAspect="1"/>
            </p:cNvPicPr>
            <p:nvPr/>
          </p:nvPicPr>
          <p:blipFill rotWithShape="1">
            <a:blip r:embed="rId4" cstate="screen"/>
            <a:srcRect r="124" b="102"/>
            <a:stretch/>
          </p:blipFill>
          <p:spPr bwMode="auto">
            <a:xfrm>
              <a:off x="15792879" y="813088"/>
              <a:ext cx="2598543" cy="203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15308" y="1197546"/>
            <a:ext cx="4559818" cy="4510841"/>
          </a:xfrm>
        </p:spPr>
        <p:txBody>
          <a:bodyPr/>
          <a:lstStyle/>
          <a:p>
            <a:r>
              <a:rPr lang="nb-NO" dirty="0"/>
              <a:t>Gater tas tilbake som steder for folk</a:t>
            </a:r>
          </a:p>
          <a:p>
            <a:endParaRPr lang="nb-NO" dirty="0"/>
          </a:p>
          <a:p>
            <a:r>
              <a:rPr lang="nb-NO" dirty="0"/>
              <a:t>Områder for opphold – behagelige, trygge, interessante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05" y="621482"/>
            <a:ext cx="3931915" cy="2621277"/>
          </a:xfrm>
          <a:prstGeom prst="rect">
            <a:avLst/>
          </a:prstGeom>
        </p:spPr>
      </p:pic>
      <p:pic>
        <p:nvPicPr>
          <p:cNvPr id="1026" name="Picture 2" descr="C:\Users\smaosl\Documents\Oppdrag\FrokostmøteArendal2017\UptownNormal_hero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70" y="3570632"/>
            <a:ext cx="5642125" cy="249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maosl\Documents\Oppdrag\FrokostmøteArendal2017\NoBe Nexo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2997746"/>
            <a:ext cx="619268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0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Blank">
  <a:themeElements>
    <a:clrScheme name="Ramboll">
      <a:dk1>
        <a:srgbClr val="000000"/>
      </a:dk1>
      <a:lt1>
        <a:srgbClr val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C23D"/>
      </a:accent3>
      <a:accent4>
        <a:srgbClr val="C40079"/>
      </a:accent4>
      <a:accent5>
        <a:srgbClr val="C63418"/>
      </a:accent5>
      <a:accent6>
        <a:srgbClr val="D0CFC5"/>
      </a:accent6>
      <a:hlink>
        <a:srgbClr val="009DE0"/>
      </a:hlink>
      <a:folHlink>
        <a:srgbClr val="9DD3F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36000" tIns="0" rIns="0" bIns="0" numCol="1" anchor="t" anchorCtr="0" compatLnSpc="1">
        <a:prstTxWarp prst="textNoShape">
          <a:avLst/>
        </a:prstTxWarp>
      </a:bodyPr>
      <a:lstStyle>
        <a:defPPr marL="12700" marR="0" indent="-25400" algn="l" defTabSz="457200" rtl="0" eaLnBrk="0" fontAlgn="base" latinLnBrk="0" hangingPunct="0">
          <a:lnSpc>
            <a:spcPts val="2163"/>
          </a:lnSpc>
          <a:spcBef>
            <a:spcPct val="0"/>
          </a:spcBef>
          <a:spcAft>
            <a:spcPts val="1500"/>
          </a:spcAft>
          <a:buClrTx/>
          <a:buSzTx/>
          <a:tabLst/>
          <a:defRPr kumimoji="0" sz="1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ＭＳ Ｐゴシック" pitchFamily="-111" charset="-128"/>
            <a:cs typeface="ＭＳ Ｐゴシック" pitchFamily="-111" charset="-128"/>
          </a:defRPr>
        </a:defPPr>
      </a:lstStyle>
    </a:txDef>
  </a:objectDefaults>
  <a:extraClrSchemeLst>
    <a:extraClrScheme>
      <a:clrScheme name="Ramboll 1">
        <a:dk1>
          <a:srgbClr val="000000"/>
        </a:dk1>
        <a:lt1>
          <a:srgbClr val="009DE0"/>
        </a:lt1>
        <a:dk2>
          <a:srgbClr val="797766"/>
        </a:dk2>
        <a:lt2>
          <a:srgbClr val="FFFFFF"/>
        </a:lt2>
        <a:accent1>
          <a:srgbClr val="9DD3F5"/>
        </a:accent1>
        <a:accent2>
          <a:srgbClr val="5CA551"/>
        </a:accent2>
        <a:accent3>
          <a:srgbClr val="AACCED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2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9DD3F5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3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D0D0C9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E4E4E1"/>
        </a:accent5>
        <a:accent6>
          <a:srgbClr val="539549"/>
        </a:accent6>
        <a:hlink>
          <a:srgbClr val="009DE0"/>
        </a:hlink>
        <a:folHlink>
          <a:srgbClr val="9DD3F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1C0553AF-A044-40A9-AEAC-8F59241C9CCA}" vid="{79627C5B-9396-4255-BAB1-ABDFE71235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221</TotalTime>
  <Words>797</Words>
  <Application>Microsoft Office PowerPoint</Application>
  <PresentationFormat>Egendefinert</PresentationFormat>
  <Paragraphs>104</Paragraphs>
  <Slides>14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8" baseType="lpstr">
      <vt:lpstr>ＭＳ Ｐゴシック</vt:lpstr>
      <vt:lpstr>Arial</vt:lpstr>
      <vt:lpstr>Verdana</vt:lpstr>
      <vt:lpstr>Blank</vt:lpstr>
      <vt:lpstr>Byutvikling</vt:lpstr>
      <vt:lpstr>Urbanisme: Liv, byrom, bygninger</vt:lpstr>
      <vt:lpstr>Ingredienser i miksen – Fokus på mennesket</vt:lpstr>
      <vt:lpstr>Ingredienser i miksen – Fokus på mennesket</vt:lpstr>
      <vt:lpstr>Mangfold av funksjoner og innhold</vt:lpstr>
      <vt:lpstr>Mangfold av funksjoner og innhold</vt:lpstr>
      <vt:lpstr>Synergier og sameksistens</vt:lpstr>
      <vt:lpstr>Synergier og sameksistens</vt:lpstr>
      <vt:lpstr>Byrommets kvaliteter</vt:lpstr>
      <vt:lpstr>Byrommets kvaliteter</vt:lpstr>
      <vt:lpstr>Det private</vt:lpstr>
      <vt:lpstr>Familier i sentrum </vt:lpstr>
      <vt:lpstr>Aktive 1.etasjer</vt:lpstr>
      <vt:lpstr>Levende lokaler</vt:lpstr>
    </vt:vector>
  </TitlesOfParts>
  <Company>Ramboll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Byutvikling</dc:title>
  <dc:creator>Smári Stav</dc:creator>
  <cp:lastModifiedBy>Morten Haakstad</cp:lastModifiedBy>
  <cp:revision>24</cp:revision>
  <dcterms:created xsi:type="dcterms:W3CDTF">2017-11-02T12:12:04Z</dcterms:created>
  <dcterms:modified xsi:type="dcterms:W3CDTF">2017-11-06T10:27:28Z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www.skabelondesign.com</vt:lpwstr>
  </property>
  <property fmtid="{D5CDD505-2E9C-101B-9397-08002B2CF9AE}" pid="3" name="SD_ArtworkDefinition">
    <vt:lpwstr>Ramboll</vt:lpwstr>
  </property>
  <property fmtid="{D5CDD505-2E9C-101B-9397-08002B2CF9AE}" pid="4" name="SD_CtlText_LogoSelector">
    <vt:lpwstr>Ramboll</vt:lpwstr>
  </property>
  <property fmtid="{D5CDD505-2E9C-101B-9397-08002B2CF9AE}" pid="5" name="SD_DocumentLanguageString">
    <vt:lpwstr>Norwegian (Bokmål)</vt:lpwstr>
  </property>
  <property fmtid="{D5CDD505-2E9C-101B-9397-08002B2CF9AE}" pid="6" name="SD_DocumentLanguage">
    <vt:lpwstr>nb-NO</vt:lpwstr>
  </property>
  <property fmtid="{D5CDD505-2E9C-101B-9397-08002B2CF9AE}" pid="7" name="sdDocumentDateFormat">
    <vt:lpwstr>nb-NO:yyyy/MM/dd</vt:lpwstr>
  </property>
  <property fmtid="{D5CDD505-2E9C-101B-9397-08002B2CF9AE}" pid="8" name="SD_CtlText_UserProfiles_Date">
    <vt:lpwstr>03.11.2017</vt:lpwstr>
  </property>
  <property fmtid="{D5CDD505-2E9C-101B-9397-08002B2CF9AE}" pid="9" name="SD_CtlText_UserProfiles_Name">
    <vt:lpwstr>Byutvikling - fornying og (re)vitalisering av sentrum</vt:lpwstr>
  </property>
  <property fmtid="{D5CDD505-2E9C-101B-9397-08002B2CF9AE}" pid="10" name="SD_UserprofileName">
    <vt:lpwstr/>
  </property>
  <property fmtid="{D5CDD505-2E9C-101B-9397-08002B2CF9AE}" pid="11" name="DocumentInfoFinished">
    <vt:lpwstr>True</vt:lpwstr>
  </property>
</Properties>
</file>