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69" r:id="rId4"/>
    <p:sldId id="286" r:id="rId5"/>
    <p:sldId id="290" r:id="rId6"/>
    <p:sldId id="268" r:id="rId7"/>
    <p:sldId id="271" r:id="rId8"/>
    <p:sldId id="270" r:id="rId9"/>
    <p:sldId id="294" r:id="rId10"/>
    <p:sldId id="293" r:id="rId11"/>
    <p:sldId id="291" r:id="rId12"/>
    <p:sldId id="272" r:id="rId13"/>
    <p:sldId id="273" r:id="rId14"/>
    <p:sldId id="288" r:id="rId15"/>
    <p:sldId id="292" r:id="rId16"/>
    <p:sldId id="277" r:id="rId17"/>
    <p:sldId id="289" r:id="rId18"/>
    <p:sldId id="287" r:id="rId19"/>
    <p:sldId id="274" r:id="rId20"/>
    <p:sldId id="275" r:id="rId21"/>
    <p:sldId id="278" r:id="rId22"/>
    <p:sldId id="279" r:id="rId23"/>
    <p:sldId id="281" r:id="rId24"/>
    <p:sldId id="280" r:id="rId25"/>
    <p:sldId id="276" r:id="rId26"/>
  </p:sldIdLst>
  <p:sldSz cx="12192000" cy="6858000"/>
  <p:notesSz cx="6858000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3699-FF0B-4B5A-B763-66A24D7D89A4}" type="datetimeFigureOut">
              <a:rPr lang="nb-NO" smtClean="0"/>
              <a:t>06.11.2017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DE13-71D1-4FC7-A4E5-B61005F7CD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876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3699-FF0B-4B5A-B763-66A24D7D89A4}" type="datetimeFigureOut">
              <a:rPr lang="nb-NO" smtClean="0"/>
              <a:t>06.11.2017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DE13-71D1-4FC7-A4E5-B61005F7CD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343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3699-FF0B-4B5A-B763-66A24D7D89A4}" type="datetimeFigureOut">
              <a:rPr lang="nb-NO" smtClean="0"/>
              <a:t>06.11.2017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DE13-71D1-4FC7-A4E5-B61005F7CD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997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3699-FF0B-4B5A-B763-66A24D7D89A4}" type="datetimeFigureOut">
              <a:rPr lang="nb-NO" smtClean="0"/>
              <a:t>06.11.2017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DE13-71D1-4FC7-A4E5-B61005F7CD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505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3699-FF0B-4B5A-B763-66A24D7D89A4}" type="datetimeFigureOut">
              <a:rPr lang="nb-NO" smtClean="0"/>
              <a:t>06.11.2017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DE13-71D1-4FC7-A4E5-B61005F7CD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847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3699-FF0B-4B5A-B763-66A24D7D89A4}" type="datetimeFigureOut">
              <a:rPr lang="nb-NO" smtClean="0"/>
              <a:t>06.11.2017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DE13-71D1-4FC7-A4E5-B61005F7CD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8458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3699-FF0B-4B5A-B763-66A24D7D89A4}" type="datetimeFigureOut">
              <a:rPr lang="nb-NO" smtClean="0"/>
              <a:t>06.11.2017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DE13-71D1-4FC7-A4E5-B61005F7CD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592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3699-FF0B-4B5A-B763-66A24D7D89A4}" type="datetimeFigureOut">
              <a:rPr lang="nb-NO" smtClean="0"/>
              <a:t>06.11.2017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DE13-71D1-4FC7-A4E5-B61005F7CD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09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3699-FF0B-4B5A-B763-66A24D7D89A4}" type="datetimeFigureOut">
              <a:rPr lang="nb-NO" smtClean="0"/>
              <a:t>06.11.2017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DE13-71D1-4FC7-A4E5-B61005F7CD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167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3699-FF0B-4B5A-B763-66A24D7D89A4}" type="datetimeFigureOut">
              <a:rPr lang="nb-NO" smtClean="0"/>
              <a:t>06.11.2017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DE13-71D1-4FC7-A4E5-B61005F7CD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7184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3699-FF0B-4B5A-B763-66A24D7D89A4}" type="datetimeFigureOut">
              <a:rPr lang="nb-NO" smtClean="0"/>
              <a:t>06.11.2017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DE13-71D1-4FC7-A4E5-B61005F7CD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782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3699-FF0B-4B5A-B763-66A24D7D89A4}" type="datetimeFigureOut">
              <a:rPr lang="nb-NO" smtClean="0"/>
              <a:t>06.11.2017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6DE13-71D1-4FC7-A4E5-B61005F7CD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168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829251" y="389371"/>
            <a:ext cx="9144000" cy="2387600"/>
          </a:xfrm>
        </p:spPr>
        <p:txBody>
          <a:bodyPr/>
          <a:lstStyle/>
          <a:p>
            <a:r>
              <a:rPr lang="nb-NO" b="1" dirty="0"/>
              <a:t>Byutvikling i Arendal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3" y="292022"/>
            <a:ext cx="4243596" cy="3182697"/>
          </a:xfrm>
          <a:prstGeom prst="rect">
            <a:avLst/>
          </a:prstGeom>
        </p:spPr>
      </p:pic>
      <p:sp>
        <p:nvSpPr>
          <p:cNvPr id="7" name="Undertittel 6"/>
          <p:cNvSpPr>
            <a:spLocks noGrp="1"/>
          </p:cNvSpPr>
          <p:nvPr>
            <p:ph type="subTitle" idx="1"/>
          </p:nvPr>
        </p:nvSpPr>
        <p:spPr>
          <a:xfrm>
            <a:off x="1206367" y="4487562"/>
            <a:ext cx="9144000" cy="165576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b-NO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/>
              <a:t>Prosjekter som jeg har fått lov å bidra til</a:t>
            </a:r>
          </a:p>
        </p:txBody>
      </p:sp>
    </p:spTree>
    <p:extLst>
      <p:ext uri="{BB962C8B-B14F-4D97-AF65-F5344CB8AC3E}">
        <p14:creationId xmlns:p14="http://schemas.microsoft.com/office/powerpoint/2010/main" val="164318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9412DDB1-5461-4E34-8B9C-669B391BB6A6}"/>
              </a:ext>
            </a:extLst>
          </p:cNvPr>
          <p:cNvSpPr txBox="1"/>
          <p:nvPr/>
        </p:nvSpPr>
        <p:spPr>
          <a:xfrm>
            <a:off x="1045028" y="182880"/>
            <a:ext cx="2152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/>
              <a:t>Fremdrift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025E04EC-BE2F-422C-8EB1-998CFC44A9CA}"/>
              </a:ext>
            </a:extLst>
          </p:cNvPr>
          <p:cNvSpPr txBox="1"/>
          <p:nvPr/>
        </p:nvSpPr>
        <p:spPr>
          <a:xfrm>
            <a:off x="470264" y="1138960"/>
            <a:ext cx="53296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Ferdigstillelse etter 15 </a:t>
            </a:r>
            <a:r>
              <a:rPr lang="nb-NO" dirty="0" err="1"/>
              <a:t>mnd</a:t>
            </a:r>
            <a:r>
              <a:rPr lang="nb-NO" dirty="0"/>
              <a:t> </a:t>
            </a:r>
            <a:r>
              <a:rPr lang="nb-NO" dirty="0" err="1"/>
              <a:t>dvs</a:t>
            </a:r>
            <a:r>
              <a:rPr lang="nb-NO" dirty="0"/>
              <a:t> våren 2020.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220 P-Plasser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Kostnadsoverslag for P-Hus </a:t>
            </a:r>
            <a:r>
              <a:rPr lang="nb-NO" dirty="0" err="1"/>
              <a:t>Tyholmen</a:t>
            </a:r>
            <a:r>
              <a:rPr lang="nb-NO" dirty="0"/>
              <a:t> er 67,1 mill. </a:t>
            </a:r>
            <a:r>
              <a:rPr lang="nb-NO" dirty="0" err="1"/>
              <a:t>Inkl</a:t>
            </a:r>
            <a:r>
              <a:rPr lang="nb-NO" dirty="0"/>
              <a:t> uforutsett er kalkylen kr 70 </a:t>
            </a:r>
            <a:r>
              <a:rPr lang="nb-NO" dirty="0" err="1"/>
              <a:t>mill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Aksjekapital som er nødvendig for realisering er 18 mill.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Arendal kommune vedtatt (26.10) at de er med på 1/3 del av selskapets aksjekapital (6 </a:t>
            </a:r>
            <a:r>
              <a:rPr lang="nb-NO" dirty="0" err="1"/>
              <a:t>mill</a:t>
            </a:r>
            <a:r>
              <a:rPr lang="nb-NO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Øvrige aksjonærer har gitt tilsagn om kr 9,5 </a:t>
            </a:r>
            <a:r>
              <a:rPr lang="nb-NO" dirty="0" err="1"/>
              <a:t>mill</a:t>
            </a:r>
            <a:r>
              <a:rPr lang="nb-NO" dirty="0"/>
              <a:t> </a:t>
            </a:r>
            <a:r>
              <a:rPr lang="nb-NO" dirty="0" err="1"/>
              <a:t>dvs</a:t>
            </a:r>
            <a:r>
              <a:rPr lang="nb-NO" dirty="0"/>
              <a:t> at 15,5 </a:t>
            </a:r>
            <a:r>
              <a:rPr lang="nb-NO" dirty="0" err="1"/>
              <a:t>mill</a:t>
            </a:r>
            <a:r>
              <a:rPr lang="nb-NO" dirty="0"/>
              <a:t> eller 86 % er på plass </a:t>
            </a:r>
            <a:r>
              <a:rPr lang="nb-NO" dirty="0" err="1"/>
              <a:t>pt</a:t>
            </a:r>
            <a:r>
              <a:rPr lang="nb-NO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Prosjektering i 2018 med tidligst byggestart ultimo 2018- primo 2019.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D91961A3-9F09-42E8-9803-6E78300C96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895639"/>
              </p:ext>
            </p:extLst>
          </p:nvPr>
        </p:nvGraphicFramePr>
        <p:xfrm>
          <a:off x="6391862" y="1464286"/>
          <a:ext cx="5800138" cy="3820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3" imgW="7896257" imgH="5200650" progId="Excel.Sheet.12">
                  <p:embed/>
                </p:oleObj>
              </mc:Choice>
              <mc:Fallback>
                <p:oleObj name="Worksheet" r:id="rId3" imgW="7896257" imgH="52006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91862" y="1464286"/>
                        <a:ext cx="5800138" cy="3820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4610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E82C7DC9-8F7D-476C-B041-0264CC856A9B}"/>
              </a:ext>
            </a:extLst>
          </p:cNvPr>
          <p:cNvSpPr txBox="1"/>
          <p:nvPr/>
        </p:nvSpPr>
        <p:spPr>
          <a:xfrm>
            <a:off x="4428309" y="2749732"/>
            <a:ext cx="2756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Kanalgården</a:t>
            </a:r>
          </a:p>
        </p:txBody>
      </p:sp>
    </p:spTree>
    <p:extLst>
      <p:ext uri="{BB962C8B-B14F-4D97-AF65-F5344CB8AC3E}">
        <p14:creationId xmlns:p14="http://schemas.microsoft.com/office/powerpoint/2010/main" val="3892680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750F328-1FA4-4A76-BDB3-486FB3D78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991" y="0"/>
            <a:ext cx="9708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79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3631E424-AC12-4FBA-BBBA-8C4304C70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991" y="0"/>
            <a:ext cx="9708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58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BB61A52-9B18-4623-ACEC-454578610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983" y="0"/>
            <a:ext cx="97040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31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9412DDB1-5461-4E34-8B9C-669B391BB6A6}"/>
              </a:ext>
            </a:extLst>
          </p:cNvPr>
          <p:cNvSpPr txBox="1"/>
          <p:nvPr/>
        </p:nvSpPr>
        <p:spPr>
          <a:xfrm>
            <a:off x="1254034" y="888274"/>
            <a:ext cx="2152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/>
              <a:t>Fremdrift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025E04EC-BE2F-422C-8EB1-998CFC44A9CA}"/>
              </a:ext>
            </a:extLst>
          </p:cNvPr>
          <p:cNvSpPr txBox="1"/>
          <p:nvPr/>
        </p:nvSpPr>
        <p:spPr>
          <a:xfrm>
            <a:off x="2664823" y="2730137"/>
            <a:ext cx="840896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Vunnet Arendal kommunes offentlige anbud på leie av lokaler til Arendal kulturskole </a:t>
            </a:r>
          </a:p>
          <a:p>
            <a:r>
              <a:rPr lang="nb-NO" dirty="0"/>
              <a:t>     sommer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Bystyrevedtak om midler til leie – ok den 26.10.2017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Prosjektering starter nå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Igangsetting av byggearbeider vinter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Ferdigstillelse juni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Totalprosjektet innebærer at kriminalomsorgen og posten må flytte </a:t>
            </a:r>
          </a:p>
          <a:p>
            <a:r>
              <a:rPr lang="nb-NO" dirty="0"/>
              <a:t>      midlertidig/permanent. </a:t>
            </a:r>
          </a:p>
          <a:p>
            <a:endParaRPr lang="nb-NO" dirty="0"/>
          </a:p>
          <a:p>
            <a:r>
              <a:rPr lang="nb-NO" dirty="0"/>
              <a:t>*    Investering </a:t>
            </a:r>
            <a:r>
              <a:rPr lang="nb-NO" dirty="0" err="1"/>
              <a:t>ca</a:t>
            </a:r>
            <a:r>
              <a:rPr lang="nb-NO" dirty="0"/>
              <a:t> kr 100 mill.</a:t>
            </a:r>
          </a:p>
        </p:txBody>
      </p:sp>
    </p:spTree>
    <p:extLst>
      <p:ext uri="{BB962C8B-B14F-4D97-AF65-F5344CB8AC3E}">
        <p14:creationId xmlns:p14="http://schemas.microsoft.com/office/powerpoint/2010/main" val="2352875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046F03A5-B703-47C1-AD83-1EEB8D68B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255" y="712176"/>
            <a:ext cx="9779653" cy="5501055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EC0521B9-29EE-4659-9B0F-3F3A69D11871}"/>
              </a:ext>
            </a:extLst>
          </p:cNvPr>
          <p:cNvSpPr txBox="1"/>
          <p:nvPr/>
        </p:nvSpPr>
        <p:spPr>
          <a:xfrm>
            <a:off x="1529861" y="5566900"/>
            <a:ext cx="8107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I Arendal  må ethvert prosjekt i kommunal, fylkeskommunal eller statlig regi</a:t>
            </a:r>
          </a:p>
          <a:p>
            <a:r>
              <a:rPr lang="nb-NO" dirty="0"/>
              <a:t>«analyseres» sentrumsnært for å bygge opp under Arendals attraktivitet og utvikling.</a:t>
            </a:r>
          </a:p>
        </p:txBody>
      </p:sp>
    </p:spTree>
    <p:extLst>
      <p:ext uri="{BB962C8B-B14F-4D97-AF65-F5344CB8AC3E}">
        <p14:creationId xmlns:p14="http://schemas.microsoft.com/office/powerpoint/2010/main" val="250056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70C83A7E-5D7D-4E2F-9B74-9D503D40A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923" y="0"/>
            <a:ext cx="9710983" cy="685800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A2C2E6CE-7E2E-43B6-B5DA-DCB16EEB3628}"/>
              </a:ext>
            </a:extLst>
          </p:cNvPr>
          <p:cNvSpPr/>
          <p:nvPr/>
        </p:nvSpPr>
        <p:spPr>
          <a:xfrm>
            <a:off x="4087858" y="2487115"/>
            <a:ext cx="819150" cy="323850"/>
          </a:xfrm>
          <a:prstGeom prst="ellipse">
            <a:avLst/>
          </a:prstGeom>
          <a:solidFill>
            <a:srgbClr val="FF00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43068EAE-6B19-4C55-B356-462E9C0ED43E}"/>
              </a:ext>
            </a:extLst>
          </p:cNvPr>
          <p:cNvSpPr/>
          <p:nvPr/>
        </p:nvSpPr>
        <p:spPr>
          <a:xfrm rot="3997420">
            <a:off x="4046533" y="5016281"/>
            <a:ext cx="240476" cy="616514"/>
          </a:xfrm>
          <a:prstGeom prst="ellipse">
            <a:avLst/>
          </a:prstGeom>
          <a:solidFill>
            <a:srgbClr val="FF00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FA15BC7-1B15-41C1-A2A8-6090E7468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43854">
            <a:off x="4548897" y="4559436"/>
            <a:ext cx="275048" cy="55009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A3CF4B2-DD66-448A-9B5F-5A11C09BF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523267">
            <a:off x="6880966" y="3982150"/>
            <a:ext cx="759041" cy="30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09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2963D9C7-8819-4AF3-B00E-8233652445FB}"/>
              </a:ext>
            </a:extLst>
          </p:cNvPr>
          <p:cNvSpPr txBox="1"/>
          <p:nvPr/>
        </p:nvSpPr>
        <p:spPr>
          <a:xfrm>
            <a:off x="2717074" y="3226526"/>
            <a:ext cx="7172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/>
              <a:t>Og så de små, men viktige tingene ………..</a:t>
            </a:r>
          </a:p>
        </p:txBody>
      </p:sp>
    </p:spTree>
    <p:extLst>
      <p:ext uri="{BB962C8B-B14F-4D97-AF65-F5344CB8AC3E}">
        <p14:creationId xmlns:p14="http://schemas.microsoft.com/office/powerpoint/2010/main" val="1883061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E35A680-ABE7-439B-A46A-FE0F31907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13" y="375139"/>
            <a:ext cx="10733127" cy="603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85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0A8AC84-7D73-4E7F-8239-0752A2CA1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47850" y="762000"/>
            <a:ext cx="7553325" cy="537210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Ny seilerhytte til ASF 1985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Renovert/utvidet bygård PT 2 i 1987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Trappene i Pollen-Kirkegaten til Gågate 1994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P-Hus Vest 1995-åpning 1997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Kultur og Rådhus 2000- åpning 2005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Arena Senter 2000- åpning 2007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Utvidelse av P-Hus Vest 2007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Kunstgress </a:t>
            </a:r>
            <a:r>
              <a:rPr lang="nb-NO" sz="2200" dirty="0" err="1"/>
              <a:t>Skydebanen</a:t>
            </a:r>
            <a:r>
              <a:rPr lang="nb-NO" sz="2200" dirty="0"/>
              <a:t> 2008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Oppgradering Granehallen og nytt garasjebygg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Pollen P-Hus 2010-åpning 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Utvidelse Pollen P-Hus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Kjøp gamle post- og politikammer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Nytt treningssenter Granehallen åpnes nov-2017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Planlegge </a:t>
            </a:r>
            <a:r>
              <a:rPr lang="nb-NO" sz="2200" dirty="0" err="1"/>
              <a:t>Tyholmen</a:t>
            </a:r>
            <a:r>
              <a:rPr lang="nb-NO" sz="2200" dirty="0"/>
              <a:t> P-Hus 2017-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63488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E4FCB437-2545-425A-BE47-F9529F969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13" y="480646"/>
            <a:ext cx="11024903" cy="62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45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7F9C9CF-9BDD-4F96-88FE-868795DA9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19" y="433755"/>
            <a:ext cx="10212103" cy="574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05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7175A900-687A-4A6B-993F-A06B83121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188" y="527538"/>
            <a:ext cx="9836966" cy="553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74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389B94A-555C-43FD-89D7-34BD70958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77" y="1305290"/>
            <a:ext cx="6745054" cy="3653571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92C0E4B0-BF86-472A-8A72-FAF132ACA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25" y="581538"/>
            <a:ext cx="3061189" cy="171801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DF5DB5D5-5B66-4A69-BB08-B1804219A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225" y="2836985"/>
            <a:ext cx="3427915" cy="402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20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BCB0CB4-DA52-4256-BB9C-3872AC373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575" y="621323"/>
            <a:ext cx="10399671" cy="5849815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A57FFE31-09E5-4631-B826-08D0F6DA775F}"/>
              </a:ext>
            </a:extLst>
          </p:cNvPr>
          <p:cNvSpPr txBox="1"/>
          <p:nvPr/>
        </p:nvSpPr>
        <p:spPr>
          <a:xfrm>
            <a:off x="8164286" y="5682343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delvis</a:t>
            </a:r>
          </a:p>
        </p:txBody>
      </p:sp>
    </p:spTree>
    <p:extLst>
      <p:ext uri="{BB962C8B-B14F-4D97-AF65-F5344CB8AC3E}">
        <p14:creationId xmlns:p14="http://schemas.microsoft.com/office/powerpoint/2010/main" val="1870867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73FC92C-9508-4F6E-96EA-E4DCB268D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1" y="457201"/>
            <a:ext cx="10503875" cy="590843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E3C0BF5C-FDFF-43F5-9A38-674725A5A02C}"/>
              </a:ext>
            </a:extLst>
          </p:cNvPr>
          <p:cNvSpPr txBox="1"/>
          <p:nvPr/>
        </p:nvSpPr>
        <p:spPr>
          <a:xfrm>
            <a:off x="1889416" y="6365631"/>
            <a:ext cx="9238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Ideen med vannspeil kombinert med isbane for barn utredes nå etter initiativ fra Arendal By AS</a:t>
            </a:r>
          </a:p>
        </p:txBody>
      </p:sp>
    </p:spTree>
    <p:extLst>
      <p:ext uri="{BB962C8B-B14F-4D97-AF65-F5344CB8AC3E}">
        <p14:creationId xmlns:p14="http://schemas.microsoft.com/office/powerpoint/2010/main" val="3281609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4746BB8-38DD-4250-9F09-AA04B9FF5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508" y="0"/>
            <a:ext cx="9710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54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858FB4D-7DFD-4413-A00E-FD4C546A688E}"/>
              </a:ext>
            </a:extLst>
          </p:cNvPr>
          <p:cNvSpPr txBox="1"/>
          <p:nvPr/>
        </p:nvSpPr>
        <p:spPr>
          <a:xfrm>
            <a:off x="1304925" y="1000125"/>
            <a:ext cx="10243060" cy="36933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/>
              <a:t>Men dagens tema er ikke hva som er gjort, men </a:t>
            </a:r>
            <a:r>
              <a:rPr lang="nb-NO" b="1" dirty="0">
                <a:solidFill>
                  <a:srgbClr val="FF0000"/>
                </a:solidFill>
              </a:rPr>
              <a:t>hva som må til </a:t>
            </a:r>
            <a:r>
              <a:rPr lang="nb-NO" dirty="0"/>
              <a:t>for å ytterligere vitalisere Arendal sentrum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A2BF485D-40F2-4131-BF3E-CB277CCFBD0B}"/>
              </a:ext>
            </a:extLst>
          </p:cNvPr>
          <p:cNvSpPr txBox="1"/>
          <p:nvPr/>
        </p:nvSpPr>
        <p:spPr>
          <a:xfrm>
            <a:off x="1170563" y="2086477"/>
            <a:ext cx="1091183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Etablere </a:t>
            </a:r>
            <a:r>
              <a:rPr lang="nb-NO" dirty="0" err="1"/>
              <a:t>Tyholmen</a:t>
            </a:r>
            <a:r>
              <a:rPr lang="nb-NO" dirty="0"/>
              <a:t> P-Hus for å fjerne unødig trafikk fra p-plasser i dagen på </a:t>
            </a:r>
            <a:r>
              <a:rPr lang="nb-NO" dirty="0" err="1"/>
              <a:t>Tyholmen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Dette er igjen en forutsetning for å etablere </a:t>
            </a:r>
            <a:r>
              <a:rPr lang="nb-NO" b="1" dirty="0">
                <a:solidFill>
                  <a:srgbClr val="0070C0"/>
                </a:solidFill>
              </a:rPr>
              <a:t>KANAL</a:t>
            </a:r>
            <a:r>
              <a:rPr lang="nb-NO" dirty="0"/>
              <a:t> fra </a:t>
            </a:r>
            <a:r>
              <a:rPr lang="nb-NO" dirty="0" err="1"/>
              <a:t>Kittelsbukt</a:t>
            </a:r>
            <a:r>
              <a:rPr lang="nb-NO" dirty="0"/>
              <a:t> til Pollen. Ikke råd til det ? Hva </a:t>
            </a:r>
          </a:p>
          <a:p>
            <a:r>
              <a:rPr lang="nb-NO" dirty="0"/>
              <a:t>      kostet det å anlegge Barbu Park  (50 </a:t>
            </a:r>
            <a:r>
              <a:rPr lang="nb-NO" dirty="0" err="1"/>
              <a:t>mill</a:t>
            </a:r>
            <a:r>
              <a:rPr lang="nb-NO" dirty="0"/>
              <a:t> !) samt promenaden fra Barbu Park til Grandhjørnet (24 </a:t>
            </a:r>
            <a:r>
              <a:rPr lang="nb-NO" dirty="0" err="1"/>
              <a:t>mill</a:t>
            </a:r>
            <a:r>
              <a:rPr lang="nb-NO" dirty="0"/>
              <a:t> !).</a:t>
            </a:r>
          </a:p>
          <a:p>
            <a:r>
              <a:rPr lang="nb-NO" dirty="0"/>
              <a:t>      Det ble jo finansiert gjennom infrastrukturbidrag fra næringsliv, VA-budsjett i Arendal kommune og kommunale</a:t>
            </a:r>
          </a:p>
          <a:p>
            <a:r>
              <a:rPr lang="nb-NO" dirty="0"/>
              <a:t>      bidrag – akkurat som det er tenkt at </a:t>
            </a:r>
            <a:r>
              <a:rPr lang="nb-NO" b="1" dirty="0">
                <a:solidFill>
                  <a:srgbClr val="0070C0"/>
                </a:solidFill>
              </a:rPr>
              <a:t>KANALEN</a:t>
            </a:r>
            <a:r>
              <a:rPr lang="nb-NO" dirty="0">
                <a:solidFill>
                  <a:srgbClr val="0070C0"/>
                </a:solidFill>
              </a:rPr>
              <a:t> </a:t>
            </a:r>
            <a:r>
              <a:rPr lang="nb-NO" dirty="0"/>
              <a:t>skal finansieres – men med øket andel private bidrag samt </a:t>
            </a:r>
          </a:p>
          <a:p>
            <a:r>
              <a:rPr lang="nb-NO" dirty="0"/>
              <a:t>      statlige/fylkeskommunale bidrag. </a:t>
            </a:r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Kanalgården skal bygges om for å huse næring i 1. </a:t>
            </a:r>
            <a:r>
              <a:rPr lang="nb-NO" dirty="0" err="1"/>
              <a:t>etg</a:t>
            </a:r>
            <a:r>
              <a:rPr lang="nb-NO" dirty="0"/>
              <a:t> og Kulturskolen til Arendal kommune oppover</a:t>
            </a:r>
          </a:p>
          <a:p>
            <a:r>
              <a:rPr lang="nb-NO" dirty="0"/>
              <a:t>      i etasjene samt bygget sammen med KILDEN.</a:t>
            </a:r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Fylkesmannen bør tilbys lokaler i sentrum eller rett ved sentrum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Fløyheia bør utbygges i offentlig/privat regi som et OPS og knyttet til Torvet</a:t>
            </a:r>
          </a:p>
        </p:txBody>
      </p:sp>
    </p:spTree>
    <p:extLst>
      <p:ext uri="{BB962C8B-B14F-4D97-AF65-F5344CB8AC3E}">
        <p14:creationId xmlns:p14="http://schemas.microsoft.com/office/powerpoint/2010/main" val="2575104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52C92028-7090-406B-B26C-94EE4439B553}"/>
              </a:ext>
            </a:extLst>
          </p:cNvPr>
          <p:cNvSpPr txBox="1"/>
          <p:nvPr/>
        </p:nvSpPr>
        <p:spPr>
          <a:xfrm>
            <a:off x="3892731" y="2756262"/>
            <a:ext cx="39869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b="1" dirty="0" err="1"/>
              <a:t>Tyholmen</a:t>
            </a:r>
            <a:r>
              <a:rPr lang="nb-NO" sz="4400" b="1" dirty="0"/>
              <a:t> P-Hus</a:t>
            </a:r>
          </a:p>
        </p:txBody>
      </p:sp>
    </p:spTree>
    <p:extLst>
      <p:ext uri="{BB962C8B-B14F-4D97-AF65-F5344CB8AC3E}">
        <p14:creationId xmlns:p14="http://schemas.microsoft.com/office/powerpoint/2010/main" val="2316861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1" y="323206"/>
            <a:ext cx="9253320" cy="653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65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775D4BAA-6966-4472-BF1D-A341666F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508" y="0"/>
            <a:ext cx="9710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83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7FF8CFBD-DDAC-4F4D-96A8-7436A01DF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508" y="0"/>
            <a:ext cx="9710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96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E42E627B-B96F-475D-8B8F-63BDB5C4D586}"/>
              </a:ext>
            </a:extLst>
          </p:cNvPr>
          <p:cNvSpPr txBox="1"/>
          <p:nvPr/>
        </p:nvSpPr>
        <p:spPr>
          <a:xfrm>
            <a:off x="2257425" y="2486025"/>
            <a:ext cx="73265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Forutsetninger</a:t>
            </a:r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Aksjekapital på min kr 18,0 </a:t>
            </a:r>
            <a:r>
              <a:rPr lang="nb-NO" dirty="0" err="1"/>
              <a:t>mill</a:t>
            </a:r>
            <a:r>
              <a:rPr lang="nb-NO" dirty="0"/>
              <a:t> må på plass – </a:t>
            </a:r>
            <a:r>
              <a:rPr lang="nb-NO" dirty="0" err="1"/>
              <a:t>pt</a:t>
            </a:r>
            <a:r>
              <a:rPr lang="nb-NO" dirty="0"/>
              <a:t> 15,5 </a:t>
            </a:r>
            <a:r>
              <a:rPr lang="nb-NO" dirty="0" err="1"/>
              <a:t>mill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Det må være et politisk vedtak om å fjerne 200 p-plasser (minimum 150) </a:t>
            </a:r>
          </a:p>
          <a:p>
            <a:r>
              <a:rPr lang="nb-NO" dirty="0"/>
              <a:t>      i dagslys på </a:t>
            </a:r>
            <a:r>
              <a:rPr lang="nb-NO" dirty="0" err="1"/>
              <a:t>Tyholmen</a:t>
            </a:r>
            <a:r>
              <a:rPr lang="nb-NO" dirty="0"/>
              <a:t> og 50 i  </a:t>
            </a:r>
            <a:r>
              <a:rPr lang="nb-NO" dirty="0" err="1"/>
              <a:t>Kittelsbukt</a:t>
            </a:r>
            <a:r>
              <a:rPr lang="nb-NO" dirty="0"/>
              <a:t> når P-hus </a:t>
            </a:r>
            <a:r>
              <a:rPr lang="nb-NO" dirty="0" err="1"/>
              <a:t>Tyholmen</a:t>
            </a:r>
            <a:r>
              <a:rPr lang="nb-NO" dirty="0"/>
              <a:t> åpnes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Vi må ha leiet ut 50 p-plasser på 3 års kontrakt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Vi må ha frasolgt 20 p-plasser til kostpris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9563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514</Words>
  <Application>Microsoft Office PowerPoint</Application>
  <PresentationFormat>Widescreen</PresentationFormat>
  <Paragraphs>71</Paragraphs>
  <Slides>25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Office-tema</vt:lpstr>
      <vt:lpstr>Worksheet</vt:lpstr>
      <vt:lpstr>Byutvikling i Arendal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P-hus Tyholmen</dc:title>
  <dc:creator>Peder Syrdalen</dc:creator>
  <cp:lastModifiedBy>Morten Haakstad</cp:lastModifiedBy>
  <cp:revision>34</cp:revision>
  <cp:lastPrinted>2017-11-01T13:56:13Z</cp:lastPrinted>
  <dcterms:created xsi:type="dcterms:W3CDTF">2017-06-06T13:14:46Z</dcterms:created>
  <dcterms:modified xsi:type="dcterms:W3CDTF">2017-11-06T10:33:14Z</dcterms:modified>
</cp:coreProperties>
</file>